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09" r:id="rId3"/>
    <p:sldId id="830" r:id="rId5"/>
    <p:sldId id="740" r:id="rId6"/>
    <p:sldId id="915" r:id="rId7"/>
    <p:sldId id="921" r:id="rId8"/>
    <p:sldId id="922" r:id="rId9"/>
    <p:sldId id="870" r:id="rId10"/>
    <p:sldId id="896" r:id="rId11"/>
    <p:sldId id="897" r:id="rId12"/>
    <p:sldId id="916" r:id="rId13"/>
    <p:sldId id="917" r:id="rId14"/>
    <p:sldId id="918" r:id="rId15"/>
    <p:sldId id="871" r:id="rId16"/>
    <p:sldId id="919" r:id="rId17"/>
    <p:sldId id="920" r:id="rId18"/>
    <p:sldId id="61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0F0"/>
    <a:srgbClr val="1198EB"/>
    <a:srgbClr val="5F5F5F"/>
    <a:srgbClr val="628E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7127B-CF4E-A64B-9047-A1A231426B4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9922" y="2012700"/>
            <a:ext cx="6722899" cy="189379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9922" y="4096590"/>
            <a:ext cx="6722899" cy="6014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1pPr>
            <a:lvl2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2pPr>
            <a:lvl3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3pPr>
            <a:lvl4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4pPr>
            <a:lvl5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896" y="1709738"/>
            <a:ext cx="5556503" cy="1524781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3651" y="3634120"/>
            <a:ext cx="3814318" cy="6512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3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0" y="3330563"/>
            <a:ext cx="8153399" cy="0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4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auto">
          <a:xfrm>
            <a:off x="5073651" y="3368062"/>
            <a:ext cx="7118348" cy="0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91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8200" y="1678675"/>
            <a:ext cx="10515600" cy="449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F0064-1D3A-4468-A1B1-52CF93AA3D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29EE8-1FE3-4EDB-A8CA-BA68A812CEF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LOGO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75675" y="365125"/>
            <a:ext cx="2813050" cy="850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image" Target="../media/image16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image" Target="../media/image17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3" Type="http://schemas.openxmlformats.org/officeDocument/2006/relationships/image" Target="../media/image18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3" Type="http://schemas.openxmlformats.org/officeDocument/2006/relationships/image" Target="../media/image19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3" Type="http://schemas.openxmlformats.org/officeDocument/2006/relationships/image" Target="../media/image20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4.xml"/><Relationship Id="rId4" Type="http://schemas.openxmlformats.org/officeDocument/2006/relationships/image" Target="../media/image6.png"/><Relationship Id="rId3" Type="http://schemas.openxmlformats.org/officeDocument/2006/relationships/image" Target="../media/image21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13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image" Target="../media/image15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"/>
          <p:cNvSpPr/>
          <p:nvPr userDrawn="1"/>
        </p:nvSpPr>
        <p:spPr>
          <a:xfrm>
            <a:off x="1" y="0"/>
            <a:ext cx="12191999" cy="5505450"/>
          </a:xfrm>
          <a:custGeom>
            <a:avLst/>
            <a:gdLst>
              <a:gd name="connsiteX0" fmla="*/ 0 w 12191999"/>
              <a:gd name="connsiteY0" fmla="*/ 0 h 5060581"/>
              <a:gd name="connsiteX1" fmla="*/ 5486400 w 12191999"/>
              <a:gd name="connsiteY1" fmla="*/ 0 h 5060581"/>
              <a:gd name="connsiteX2" fmla="*/ 5486400 w 12191999"/>
              <a:gd name="connsiteY2" fmla="*/ 1 h 5060581"/>
              <a:gd name="connsiteX3" fmla="*/ 12191999 w 12191999"/>
              <a:gd name="connsiteY3" fmla="*/ 1 h 5060581"/>
              <a:gd name="connsiteX4" fmla="*/ 12191999 w 12191999"/>
              <a:gd name="connsiteY4" fmla="*/ 4787035 h 5060581"/>
              <a:gd name="connsiteX5" fmla="*/ 5486399 w 12191999"/>
              <a:gd name="connsiteY5" fmla="*/ 4110699 h 5060581"/>
              <a:gd name="connsiteX6" fmla="*/ 5486399 w 12191999"/>
              <a:gd name="connsiteY6" fmla="*/ 4110699 h 5060581"/>
              <a:gd name="connsiteX7" fmla="*/ 5237095 w 12191999"/>
              <a:gd name="connsiteY7" fmla="*/ 4115165 h 5060581"/>
              <a:gd name="connsiteX8" fmla="*/ 0 w 12191999"/>
              <a:gd name="connsiteY8" fmla="*/ 4787035 h 50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060581">
                <a:moveTo>
                  <a:pt x="0" y="0"/>
                </a:moveTo>
                <a:lnTo>
                  <a:pt x="5486400" y="0"/>
                </a:lnTo>
                <a:lnTo>
                  <a:pt x="5486400" y="1"/>
                </a:lnTo>
                <a:lnTo>
                  <a:pt x="12191999" y="1"/>
                </a:lnTo>
                <a:lnTo>
                  <a:pt x="12191999" y="4787035"/>
                </a:lnTo>
                <a:cubicBezTo>
                  <a:pt x="8839199" y="5676951"/>
                  <a:pt x="8839199" y="4110699"/>
                  <a:pt x="5486399" y="4110699"/>
                </a:cubicBezTo>
                <a:lnTo>
                  <a:pt x="5486399" y="4110699"/>
                </a:lnTo>
                <a:lnTo>
                  <a:pt x="5237095" y="4115165"/>
                </a:lnTo>
                <a:cubicBezTo>
                  <a:pt x="2740521" y="4206191"/>
                  <a:pt x="2657475" y="5649141"/>
                  <a:pt x="0" y="4787035"/>
                </a:cubicBezTo>
                <a:close/>
              </a:path>
            </a:pathLst>
          </a:custGeom>
          <a:gradFill>
            <a:gsLst>
              <a:gs pos="100000">
                <a:srgbClr val="A0D7FA"/>
              </a:gs>
              <a:gs pos="50000">
                <a:srgbClr val="1996DC"/>
              </a:gs>
              <a:gs pos="0">
                <a:srgbClr val="0A91E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914400" y="192722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pc="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sym typeface="+mn-ea"/>
              </a:rPr>
              <a:t>秒杀</a:t>
            </a:r>
            <a:endParaRPr lang="en-US" altLang="zh-CN" spc="2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+mn-ea"/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1828800" y="3539490"/>
            <a:ext cx="8534400" cy="94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24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Thor</a:t>
            </a:r>
            <a:r>
              <a:rPr lang="zh-CN" altLang="en-US" sz="24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endParaRPr lang="en-US" altLang="zh-CN" sz="2400" dirty="0"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914400" y="585089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 userDrawn="1"/>
        </p:nvSpPr>
        <p:spPr>
          <a:xfrm>
            <a:off x="9270649" y="3835401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18337087">
            <a:off x="1779353" y="4405908"/>
            <a:ext cx="288397" cy="28839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 rot="18337087">
            <a:off x="10742436" y="1539088"/>
            <a:ext cx="341679" cy="34167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9105" y="149316"/>
            <a:ext cx="381000" cy="381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圆角矩形 5"/>
          <p:cNvSpPr/>
          <p:nvPr userDrawn="1"/>
        </p:nvSpPr>
        <p:spPr>
          <a:xfrm rot="18337087">
            <a:off x="7537607" y="566967"/>
            <a:ext cx="185430" cy="18543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5428753" y="1279525"/>
            <a:ext cx="265073" cy="26507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95" y="201930"/>
            <a:ext cx="3354705" cy="915670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1190618" y="1343914"/>
            <a:ext cx="2899004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6000" b="1" spc="20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千锋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Java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学院出品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11151780" y="4370161"/>
            <a:ext cx="381000" cy="381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" name="TextBox 8"/>
          <p:cNvSpPr txBox="1"/>
          <p:nvPr/>
        </p:nvSpPr>
        <p:spPr>
          <a:xfrm>
            <a:off x="9292996" y="6366376"/>
            <a:ext cx="2899004" cy="30734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19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6000" b="1" spc="20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良心教育，匠心品质</a:t>
            </a:r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6974840" y="505841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246245" y="614299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性能优化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秒杀优化-JVM本地缓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630"/>
            <a:ext cx="12195810" cy="53619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性能优化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秒杀优化-JVM本地缓存+zk分布式协调技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" y="1282700"/>
            <a:ext cx="12074525" cy="4969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性能优化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秒杀优化-防止用户重复下单-分布式锁排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335"/>
            <a:ext cx="12120880" cy="3231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秒杀要解决的核心问题</a:t>
            </a:r>
            <a:r>
              <a:rPr lang="en-US" altLang="zh-CN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超卖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秒杀优化-超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369695"/>
            <a:ext cx="11349990" cy="5436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秒杀要解决的核心问题</a:t>
            </a:r>
            <a:r>
              <a:rPr lang="en-US" altLang="zh-CN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少卖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秒杀优化-少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" y="1336675"/>
            <a:ext cx="11262995" cy="55867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核心问题</a:t>
            </a:r>
            <a:r>
              <a:rPr lang="en-US" altLang="zh-CN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向前端提供相关接口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秒杀优化-向前端提供相关接口"/>
          <p:cNvPicPr>
            <a:picLocks noChangeAspect="1"/>
          </p:cNvPicPr>
          <p:nvPr/>
        </p:nvPicPr>
        <p:blipFill>
          <a:blip r:embed="rId3"/>
          <a:srcRect t="2007"/>
          <a:stretch>
            <a:fillRect/>
          </a:stretch>
        </p:blipFill>
        <p:spPr>
          <a:xfrm>
            <a:off x="7293610" y="1327150"/>
            <a:ext cx="4060190" cy="5550535"/>
          </a:xfrm>
          <a:prstGeom prst="rect">
            <a:avLst/>
          </a:prstGeom>
        </p:spPr>
      </p:pic>
      <p:pic>
        <p:nvPicPr>
          <p:cNvPr id="5" name="图片 4" descr="IMG_88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885" y="1440815"/>
            <a:ext cx="2458720" cy="532257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461000" y="3362960"/>
            <a:ext cx="576580" cy="1353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0A90E6"/>
              </a:gs>
              <a:gs pos="50000">
                <a:srgbClr val="1A96DF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6D2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729375" y="1921200"/>
            <a:ext cx="6733250" cy="1303020"/>
            <a:chOff x="2729375" y="2325052"/>
            <a:chExt cx="6733250" cy="1303020"/>
          </a:xfrm>
        </p:grpSpPr>
        <p:sp>
          <p:nvSpPr>
            <p:cNvPr id="4" name="矩形 3"/>
            <p:cNvSpPr/>
            <p:nvPr/>
          </p:nvSpPr>
          <p:spPr>
            <a:xfrm>
              <a:off x="2729375" y="2325052"/>
              <a:ext cx="6733250" cy="1303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2729375" y="2684780"/>
              <a:ext cx="67332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</a:rPr>
                <a:t>THANK YOU</a:t>
              </a:r>
              <a:endParaRPr lang="en-US" altLang="zh-CN" sz="4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83698" y="3699616"/>
            <a:ext cx="3824605" cy="1947545"/>
            <a:chOff x="4206915" y="4146550"/>
            <a:chExt cx="3824605" cy="1947545"/>
          </a:xfrm>
        </p:grpSpPr>
        <p:pic>
          <p:nvPicPr>
            <p:cNvPr id="5" name="图片 4" descr="千锋白色logo-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77409" y="4146550"/>
              <a:ext cx="2835910" cy="966470"/>
            </a:xfrm>
            <a:prstGeom prst="rect">
              <a:avLst/>
            </a:prstGeom>
          </p:spPr>
        </p:pic>
        <p:pic>
          <p:nvPicPr>
            <p:cNvPr id="22" name="图片 21" descr="矢量素材-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915" y="4791075"/>
              <a:ext cx="3824605" cy="130302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0984230" y="6581775"/>
            <a:ext cx="1207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i="1"/>
              <a:t>Version</a:t>
            </a:r>
            <a:r>
              <a:rPr lang="zh-CN" altLang="en-US" sz="1200" i="1"/>
              <a:t>：</a:t>
            </a:r>
            <a:r>
              <a:rPr lang="en-US" altLang="zh-CN" sz="1200" i="1"/>
              <a:t>9.0.2</a:t>
            </a:r>
            <a:endParaRPr lang="en-US" altLang="zh-CN" sz="1200" i="1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314575" y="1674495"/>
            <a:ext cx="8970645" cy="4504690"/>
          </a:xfrm>
        </p:spPr>
        <p:txBody>
          <a:bodyPr>
            <a:normAutofit lnSpcReduction="10000"/>
          </a:bodyPr>
          <a:p>
            <a:pPr marL="0" indent="0" fontAlgn="auto">
              <a:lnSpc>
                <a:spcPct val="130000"/>
              </a:lnSpc>
              <a:spcBef>
                <a:spcPts val="28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秒杀系统前后端架构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 fontAlgn="auto">
              <a:lnSpc>
                <a:spcPct val="130000"/>
              </a:lnSpc>
              <a:spcBef>
                <a:spcPts val="28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做了哪些优化应对高并发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0" indent="0" fontAlgn="auto">
              <a:lnSpc>
                <a:spcPct val="130000"/>
              </a:lnSpc>
              <a:spcBef>
                <a:spcPts val="28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秒杀要解决的核心问题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00" y="1560195"/>
            <a:ext cx="967740" cy="778510"/>
          </a:xfrm>
          <a:prstGeom prst="rect">
            <a:avLst/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" name="菱形 4"/>
          <p:cNvSpPr/>
          <p:nvPr/>
        </p:nvSpPr>
        <p:spPr>
          <a:xfrm>
            <a:off x="1389929" y="1542429"/>
            <a:ext cx="796799" cy="796799"/>
          </a:xfrm>
          <a:prstGeom prst="diamond">
            <a:avLst/>
          </a:prstGeom>
          <a:solidFill>
            <a:srgbClr val="1D32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2349500"/>
            <a:ext cx="967740" cy="778510"/>
          </a:xfrm>
          <a:prstGeom prst="rect">
            <a:avLst/>
          </a:prstGeom>
          <a:solidFill>
            <a:srgbClr val="2A4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389929" y="2338916"/>
            <a:ext cx="796799" cy="796799"/>
          </a:xfrm>
          <a:prstGeom prst="diamond">
            <a:avLst/>
          </a:prstGeom>
          <a:solidFill>
            <a:srgbClr val="2A4B8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7565" y="3145155"/>
            <a:ext cx="968375" cy="779145"/>
          </a:xfrm>
          <a:prstGeom prst="rect">
            <a:avLst/>
          </a:prstGeom>
          <a:solidFill>
            <a:srgbClr val="35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1389929" y="3134783"/>
            <a:ext cx="796799" cy="796799"/>
          </a:xfrm>
          <a:prstGeom prst="diamond">
            <a:avLst/>
          </a:prstGeom>
          <a:solidFill>
            <a:srgbClr val="356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pring cloud 微服务"/>
          <p:cNvPicPr>
            <a:picLocks noChangeAspect="1"/>
          </p:cNvPicPr>
          <p:nvPr/>
        </p:nvPicPr>
        <p:blipFill>
          <a:blip r:embed="rId1"/>
          <a:srcRect t="1832"/>
          <a:stretch>
            <a:fillRect/>
          </a:stretch>
        </p:blipFill>
        <p:spPr>
          <a:xfrm>
            <a:off x="211455" y="136525"/>
            <a:ext cx="10197465" cy="6721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070" y="0"/>
            <a:ext cx="10515600" cy="91776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秒杀系统后端架构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70" y="0"/>
            <a:ext cx="10515600" cy="91776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秒杀系统前端架构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秒杀前台架构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1638300"/>
            <a:ext cx="11594465" cy="4289425"/>
          </a:xfrm>
          <a:prstGeom prst="rect">
            <a:avLst/>
          </a:prstGeom>
        </p:spPr>
      </p:pic>
      <p:pic>
        <p:nvPicPr>
          <p:cNvPr id="4" name="图片 3" descr="IMG_88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5000625"/>
            <a:ext cx="857885" cy="1857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70" y="0"/>
            <a:ext cx="10515600" cy="91776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中间件性能</a:t>
            </a:r>
            <a:r>
              <a:rPr lang="en-US" altLang="zh-CN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-nginx</a:t>
            </a:r>
            <a:endParaRPr lang="en-US" altLang="zh-CN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1590675"/>
            <a:ext cx="2943225" cy="240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080" y="1590675"/>
            <a:ext cx="4969510" cy="239966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1174115" y="4402455"/>
            <a:ext cx="10682605" cy="2243455"/>
          </a:xfrm>
        </p:spPr>
        <p:txBody>
          <a:bodyPr>
            <a:normAutofit/>
          </a:bodyPr>
          <a:p>
            <a:pPr marL="0" indent="0">
              <a:lnSpc>
                <a:spcPct val="130000"/>
              </a:lnSpc>
              <a:buNone/>
            </a:pPr>
            <a:r>
              <a:rPr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测试对象</a:t>
            </a:r>
            <a:endParaRPr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ecs.sn1ne.4xlarge 16C/32GB</a:t>
            </a:r>
            <a:endParaRPr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ea typeface="+mn-ea"/>
              </a:rPr>
              <a:t>ecs.sn1ne.8xlarge 32C/64GB</a:t>
            </a:r>
            <a:endParaRPr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70" y="0"/>
            <a:ext cx="10515600" cy="91776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中间件性能</a:t>
            </a:r>
            <a:r>
              <a:rPr lang="en-US" altLang="zh-CN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-redis</a:t>
            </a:r>
            <a:endParaRPr lang="en-US" altLang="zh-CN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2820"/>
          <a:stretch>
            <a:fillRect/>
          </a:stretch>
        </p:blipFill>
        <p:spPr>
          <a:xfrm>
            <a:off x="151130" y="1261110"/>
            <a:ext cx="2954655" cy="1510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55094"/>
          <a:stretch>
            <a:fillRect/>
          </a:stretch>
        </p:blipFill>
        <p:spPr>
          <a:xfrm>
            <a:off x="3358515" y="1163955"/>
            <a:ext cx="5474970" cy="2799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r="54313"/>
          <a:stretch>
            <a:fillRect/>
          </a:stretch>
        </p:blipFill>
        <p:spPr>
          <a:xfrm>
            <a:off x="393065" y="4003040"/>
            <a:ext cx="5893435" cy="2775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r="53667"/>
          <a:stretch>
            <a:fillRect/>
          </a:stretch>
        </p:blipFill>
        <p:spPr>
          <a:xfrm>
            <a:off x="6455410" y="4003040"/>
            <a:ext cx="5648960" cy="27755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68740" y="1565275"/>
            <a:ext cx="1714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get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93065" y="3634740"/>
            <a:ext cx="629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0343515" y="3542030"/>
            <a:ext cx="1512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get&amp;set</a:t>
            </a:r>
            <a:r>
              <a:rPr lang="zh-CN" altLang="en-US"/>
              <a:t>同时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基本下单流程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下单流程 (3)"/>
          <p:cNvPicPr>
            <a:picLocks noChangeAspect="1"/>
          </p:cNvPicPr>
          <p:nvPr/>
        </p:nvPicPr>
        <p:blipFill>
          <a:blip r:embed="rId3"/>
          <a:srcRect l="4167" r="1907"/>
          <a:stretch>
            <a:fillRect/>
          </a:stretch>
        </p:blipFill>
        <p:spPr>
          <a:xfrm>
            <a:off x="88265" y="1567815"/>
            <a:ext cx="12028170" cy="3826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秒杀流程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秒杀流程 (1)"/>
          <p:cNvPicPr>
            <a:picLocks noChangeAspect="1"/>
          </p:cNvPicPr>
          <p:nvPr/>
        </p:nvPicPr>
        <p:blipFill>
          <a:blip r:embed="rId3"/>
          <a:srcRect l="3479" r="4691"/>
          <a:stretch>
            <a:fillRect/>
          </a:stretch>
        </p:blipFill>
        <p:spPr>
          <a:xfrm>
            <a:off x="53340" y="1623695"/>
            <a:ext cx="12079605" cy="3075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性能优化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秒杀优化-redis做库存缓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" y="1706245"/>
            <a:ext cx="11584940" cy="3445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0921105644"/>
  <p:tag name="MH_LIBRARY" val="GRAPHIC"/>
  <p:tag name="MH_ORDER" val="直接连接符 3"/>
</p:tagLst>
</file>

<file path=ppt/tags/tag10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f"/>
  <p:tag name="KSO_WM_UNIT_INDEX" val="1"/>
  <p:tag name="KSO_WM_UNIT_ID" val="custom160539_2*f*1"/>
  <p:tag name="KSO_WM_UNIT_CLEAR" val="1"/>
  <p:tag name="KSO_WM_UNIT_LAYERLEVEL" val="1"/>
  <p:tag name="KSO_WM_UNIT_VALUE" val="297"/>
  <p:tag name="KSO_WM_UNIT_HIGHLIGHT" val="0"/>
  <p:tag name="KSO_WM_UNIT_COMPATIBLE" val="0"/>
  <p:tag name="KSO_WM_UNIT_PRESET_TEXT_INDEX" val="4"/>
  <p:tag name="KSO_WM_UNIT_PRESET_TEXT_LEN" val="220"/>
</p:tagLst>
</file>

<file path=ppt/tags/tag15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p="http://schemas.openxmlformats.org/presentationml/2006/main">
  <p:tag name="MH" val="20150921105644"/>
  <p:tag name="MH_LIBRARY" val="GRAPHIC"/>
  <p:tag name="MH_ORDER" val="直接连接符 4"/>
</p:tagLst>
</file>

<file path=ppt/tags/tag20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6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539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539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160539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f"/>
  <p:tag name="KSO_WM_UNIT_INDEX" val="1"/>
  <p:tag name="KSO_WM_UNIT_ID" val="custom160539_2*f*1"/>
  <p:tag name="KSO_WM_UNIT_CLEAR" val="1"/>
  <p:tag name="KSO_WM_UNIT_LAYERLEVEL" val="1"/>
  <p:tag name="KSO_WM_UNIT_VALUE" val="297"/>
  <p:tag name="KSO_WM_UNIT_HIGHLIGHT" val="0"/>
  <p:tag name="KSO_WM_UNIT_COMPATIBLE" val="0"/>
  <p:tag name="KSO_WM_UNIT_PRESET_TEXT_INDEX" val="4"/>
  <p:tag name="KSO_WM_UNIT_PRESET_TEXT_LEN" val="220"/>
</p:tagLst>
</file>

<file path=ppt/tags/tag8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1_A000120140530A99PPBG">
  <a:themeElements>
    <a:clrScheme name="160539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1198EB"/>
      </a:accent1>
      <a:accent2>
        <a:srgbClr val="628EE3"/>
      </a:accent2>
      <a:accent3>
        <a:srgbClr val="2BC3B5"/>
      </a:accent3>
      <a:accent4>
        <a:srgbClr val="92D050"/>
      </a:accent4>
      <a:accent5>
        <a:srgbClr val="FFC000"/>
      </a:accent5>
      <a:accent6>
        <a:srgbClr val="C0000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WPS 演示</Application>
  <PresentationFormat>宽屏</PresentationFormat>
  <Paragraphs>63</Paragraphs>
  <Slides>16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方正书宋_GBK</vt:lpstr>
      <vt:lpstr>Wingdings</vt:lpstr>
      <vt:lpstr>幼圆</vt:lpstr>
      <vt:lpstr>华文宋体</vt:lpstr>
      <vt:lpstr>微软雅黑</vt:lpstr>
      <vt:lpstr>汉仪旗黑</vt:lpstr>
      <vt:lpstr>思源黑体 CN Heavy</vt:lpstr>
      <vt:lpstr>宋体</vt:lpstr>
      <vt:lpstr>Arial Unicode MS</vt:lpstr>
      <vt:lpstr>Calibri</vt:lpstr>
      <vt:lpstr>Helvetica Neue</vt:lpstr>
      <vt:lpstr>汉仪书宋二KW</vt:lpstr>
      <vt:lpstr>黑体</vt:lpstr>
      <vt:lpstr>汉仪中黑KW</vt:lpstr>
      <vt:lpstr>苹方-简</vt:lpstr>
      <vt:lpstr>1_A000120140530A99PPBG</vt:lpstr>
      <vt:lpstr>PowerPoint 演示文稿</vt:lpstr>
      <vt:lpstr>目录</vt:lpstr>
      <vt:lpstr>秒杀系统后端架构</vt:lpstr>
      <vt:lpstr>秒杀系统前端架构</vt:lpstr>
      <vt:lpstr>中间件性能-nginx</vt:lpstr>
      <vt:lpstr>中间件性能-redis</vt:lpstr>
      <vt:lpstr>基本下单流程</vt:lpstr>
      <vt:lpstr>秒杀流程</vt:lpstr>
      <vt:lpstr>性能优化</vt:lpstr>
      <vt:lpstr>性能优化</vt:lpstr>
      <vt:lpstr>性能优化</vt:lpstr>
      <vt:lpstr>性能优化</vt:lpstr>
      <vt:lpstr>秒杀要解决的核心问题-超卖</vt:lpstr>
      <vt:lpstr>秒杀要解决的核心问题-少卖</vt:lpstr>
      <vt:lpstr>核心问题-向前端提供相关接口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</dc:title>
  <dc:creator>Aaron</dc:creator>
  <cp:lastModifiedBy>zeleishi</cp:lastModifiedBy>
  <cp:revision>1473</cp:revision>
  <dcterms:created xsi:type="dcterms:W3CDTF">2021-04-16T08:24:18Z</dcterms:created>
  <dcterms:modified xsi:type="dcterms:W3CDTF">2021-04-16T08:24:18Z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